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33" r:id="rId3"/>
    <p:sldId id="295" r:id="rId4"/>
    <p:sldId id="353" r:id="rId5"/>
    <p:sldId id="354" r:id="rId6"/>
    <p:sldId id="310" r:id="rId7"/>
    <p:sldId id="320" r:id="rId8"/>
    <p:sldId id="356" r:id="rId9"/>
    <p:sldId id="352" r:id="rId10"/>
    <p:sldId id="328" r:id="rId11"/>
    <p:sldId id="297" r:id="rId12"/>
    <p:sldId id="306" r:id="rId13"/>
    <p:sldId id="302" r:id="rId14"/>
    <p:sldId id="357" r:id="rId15"/>
    <p:sldId id="358" r:id="rId16"/>
    <p:sldId id="307" r:id="rId17"/>
  </p:sldIdLst>
  <p:sldSz cx="12192000" cy="6858000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Mistral" panose="03090702030407020403" pitchFamily="66" charset="0"/>
      <p:regular r:id="rId21"/>
    </p:embeddedFont>
    <p:embeddedFont>
      <p:font typeface="Quattrocento Sans" panose="020B0502050000020003" pitchFamily="3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74"/>
    <a:srgbClr val="000000"/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2" autoAdjust="0"/>
    <p:restoredTop sz="90171" autoAdjust="0"/>
  </p:normalViewPr>
  <p:slideViewPr>
    <p:cSldViewPr snapToGrid="0">
      <p:cViewPr varScale="1">
        <p:scale>
          <a:sx n="107" d="100"/>
          <a:sy n="107" d="100"/>
        </p:scale>
        <p:origin x="492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85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79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9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8315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microsoft.com/office/2007/relationships/hdphoto" Target="../media/hdphoto7.wdp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78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microsoft.com/office/2007/relationships/hdphoto" Target="../media/hdphoto11.wdp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41.png"/><Relationship Id="rId5" Type="http://schemas.microsoft.com/office/2007/relationships/hdphoto" Target="../media/hdphoto10.wdp"/><Relationship Id="rId10" Type="http://schemas.openxmlformats.org/officeDocument/2006/relationships/image" Target="../media/image37.png"/><Relationship Id="rId4" Type="http://schemas.openxmlformats.org/officeDocument/2006/relationships/image" Target="../media/image82.png"/><Relationship Id="rId9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microsoft.com/office/2007/relationships/hdphoto" Target="../media/hdphoto17.wdp"/><Relationship Id="rId3" Type="http://schemas.openxmlformats.org/officeDocument/2006/relationships/image" Target="../media/image86.png"/><Relationship Id="rId7" Type="http://schemas.microsoft.com/office/2007/relationships/hdphoto" Target="../media/hdphoto14.wdp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openxmlformats.org/officeDocument/2006/relationships/image" Target="../media/image93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microsoft.com/office/2007/relationships/hdphoto" Target="../media/hdphoto15.wdp"/><Relationship Id="rId1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4.sv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microsoft.com/office/2007/relationships/hdphoto" Target="../media/hdphoto3.wdp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0.jpe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1.pn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12" Type="http://schemas.microsoft.com/office/2007/relationships/hdphoto" Target="../media/hdphoto5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11" Type="http://schemas.openxmlformats.org/officeDocument/2006/relationships/image" Target="../media/image70.png"/><Relationship Id="rId5" Type="http://schemas.openxmlformats.org/officeDocument/2006/relationships/image" Target="../media/image64.jpeg"/><Relationship Id="rId15" Type="http://schemas.openxmlformats.org/officeDocument/2006/relationships/image" Target="../media/image72.pn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288974" y="2496185"/>
            <a:ext cx="98074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Tecnologías</a:t>
            </a:r>
            <a:r>
              <a:rPr lang="en-US" sz="32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 para un </a:t>
            </a:r>
            <a:r>
              <a:rPr lang="en-US" sz="32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mañana</a:t>
            </a:r>
            <a:endParaRPr sz="1200"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" name="Google Shape;123;p6">
            <a:extLst>
              <a:ext uri="{FF2B5EF4-FFF2-40B4-BE49-F238E27FC236}">
                <a16:creationId xmlns:a16="http://schemas.microsoft.com/office/drawing/2014/main" id="{83DD04A3-1DD2-7621-C1BE-0399A1A25A14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D0521169-7270-FB17-F9D8-810D42D64FC8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POSICIONAMIENTO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7" name="Google Shape;125;p6">
              <a:extLst>
                <a:ext uri="{FF2B5EF4-FFF2-40B4-BE49-F238E27FC236}">
                  <a16:creationId xmlns:a16="http://schemas.microsoft.com/office/drawing/2014/main" id="{59D26D29-8C8F-1255-FFB1-0A90FFBB7EC7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BBBA944-6312-389B-5340-71CB2C84C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764" y="5435445"/>
            <a:ext cx="1999858" cy="725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58466"/>
              </p:ext>
            </p:extLst>
          </p:nvPr>
        </p:nvGraphicFramePr>
        <p:xfrm>
          <a:off x="3912781" y="1392494"/>
          <a:ext cx="5720386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582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A3AA735-B390-2135-0A6A-9DF43285D6EE}"/>
              </a:ext>
            </a:extLst>
          </p:cNvPr>
          <p:cNvGrpSpPr/>
          <p:nvPr/>
        </p:nvGrpSpPr>
        <p:grpSpPr>
          <a:xfrm>
            <a:off x="876553" y="2926779"/>
            <a:ext cx="8490823" cy="3684875"/>
            <a:chOff x="1039629" y="3060567"/>
            <a:chExt cx="8490823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8" name="Imagen 55">
              <a:extLst>
                <a:ext uri="{FF2B5EF4-FFF2-40B4-BE49-F238E27FC236}">
                  <a16:creationId xmlns:a16="http://schemas.microsoft.com/office/drawing/2014/main" id="{A4868618-BCC8-849D-26D2-A69A1F4E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00235">
              <a:off x="1039629" y="4704382"/>
              <a:ext cx="1921995" cy="184424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98F5E56-2749-769E-881D-020908B73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50" y="1392494"/>
            <a:ext cx="2315697" cy="840374"/>
          </a:xfrm>
          <a:prstGeom prst="rect">
            <a:avLst/>
          </a:prstGeom>
        </p:spPr>
      </p:pic>
      <p:sp>
        <p:nvSpPr>
          <p:cNvPr id="7" name="Google Shape;70;p2">
            <a:extLst>
              <a:ext uri="{FF2B5EF4-FFF2-40B4-BE49-F238E27FC236}">
                <a16:creationId xmlns:a16="http://schemas.microsoft.com/office/drawing/2014/main" id="{BBE9AF43-92C4-090C-D5E7-371415DAC9A8}"/>
              </a:ext>
            </a:extLst>
          </p:cNvPr>
          <p:cNvSpPr txBox="1"/>
          <p:nvPr/>
        </p:nvSpPr>
        <p:spPr>
          <a:xfrm>
            <a:off x="488117" y="2137306"/>
            <a:ext cx="2698865" cy="21236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600" b="1" dirty="0">
                <a:solidFill>
                  <a:srgbClr val="003B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80</a:t>
            </a:r>
            <a:r>
              <a:rPr lang="es-MX" sz="9600" b="1" dirty="0">
                <a:solidFill>
                  <a:srgbClr val="003B74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>
                <a:solidFill>
                  <a:srgbClr val="003B74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Financiamiento</a:t>
            </a:r>
            <a:endParaRPr lang="es-MX" sz="700" dirty="0">
              <a:solidFill>
                <a:srgbClr val="003B74"/>
              </a:solidFill>
              <a:latin typeface="Agency FB" panose="020B0503020202020204" pitchFamily="34" charset="0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EQUIPOS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9C93BC3-30AB-82D6-65A5-6321A51DF854}"/>
              </a:ext>
            </a:extLst>
          </p:cNvPr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Sistemas de riego ilimitados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Basic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Básico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por satélite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30%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CONVENIADO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Business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16" name="CuadroTexto 1">
                <a:extLst>
                  <a:ext uri="{FF2B5EF4-FFF2-40B4-BE49-F238E27FC236}">
                    <a16:creationId xmlns:a16="http://schemas.microsoft.com/office/drawing/2014/main" id="{37E57339-96E1-CE4D-1FF0-16A7CA55254F}"/>
                  </a:ext>
                </a:extLst>
              </p:cNvPr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Demostración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12DB81-376D-17BA-E785-4F5A0882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2269" y="1058852"/>
            <a:ext cx="4367461" cy="443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365710-87C6-5754-91DC-EE104E948E55}"/>
              </a:ext>
            </a:extLst>
          </p:cNvPr>
          <p:cNvSpPr txBox="1"/>
          <p:nvPr/>
        </p:nvSpPr>
        <p:spPr>
          <a:xfrm>
            <a:off x="3189510" y="5799148"/>
            <a:ext cx="5812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i="1" dirty="0">
                <a:solidFill>
                  <a:srgbClr val="115E21"/>
                </a:solidFill>
                <a:latin typeface="Agency FB" panose="020B0503020202020204" pitchFamily="34" charset="0"/>
              </a:rPr>
              <a:t>https://dta-agricola.web.app</a:t>
            </a:r>
          </a:p>
        </p:txBody>
      </p:sp>
    </p:spTree>
    <p:extLst>
      <p:ext uri="{BB962C8B-B14F-4D97-AF65-F5344CB8AC3E}">
        <p14:creationId xmlns:p14="http://schemas.microsoft.com/office/powerpoint/2010/main" val="316371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053A9A-E355-A6B4-413E-E69376C5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12268" y="1058852"/>
            <a:ext cx="4390877" cy="4437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Demostración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PERMISOS DE ACCESO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365710-87C6-5754-91DC-EE104E948E55}"/>
              </a:ext>
            </a:extLst>
          </p:cNvPr>
          <p:cNvSpPr txBox="1"/>
          <p:nvPr/>
        </p:nvSpPr>
        <p:spPr>
          <a:xfrm>
            <a:off x="2668644" y="5799148"/>
            <a:ext cx="6854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i="1" dirty="0">
                <a:solidFill>
                  <a:srgbClr val="115E21"/>
                </a:solidFill>
                <a:latin typeface="Agency FB" panose="020B0503020202020204" pitchFamily="34" charset="0"/>
              </a:rPr>
              <a:t>https://forms.gle/Tf7J5AQsuVr3zyeWA</a:t>
            </a:r>
          </a:p>
        </p:txBody>
      </p:sp>
    </p:spTree>
    <p:extLst>
      <p:ext uri="{BB962C8B-B14F-4D97-AF65-F5344CB8AC3E}">
        <p14:creationId xmlns:p14="http://schemas.microsoft.com/office/powerpoint/2010/main" val="95730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09B3D6-BB1E-42CE-E491-9457231DEF52}"/>
              </a:ext>
            </a:extLst>
          </p:cNvPr>
          <p:cNvGrpSpPr/>
          <p:nvPr/>
        </p:nvGrpSpPr>
        <p:grpSpPr>
          <a:xfrm>
            <a:off x="1108601" y="1248606"/>
            <a:ext cx="9974797" cy="5041712"/>
            <a:chOff x="1108601" y="1293431"/>
            <a:chExt cx="9974797" cy="50417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364275-5ED3-BD57-B921-9F2B498A57B6}"/>
                </a:ext>
              </a:extLst>
            </p:cNvPr>
            <p:cNvGrpSpPr/>
            <p:nvPr/>
          </p:nvGrpSpPr>
          <p:grpSpPr>
            <a:xfrm>
              <a:off x="1108601" y="1293431"/>
              <a:ext cx="9974797" cy="2403566"/>
              <a:chOff x="1108601" y="1293431"/>
              <a:chExt cx="9974797" cy="240356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94E83FA-5EBA-BBBB-52C5-3F7F76D93545}"/>
                  </a:ext>
                </a:extLst>
              </p:cNvPr>
              <p:cNvGrpSpPr/>
              <p:nvPr/>
            </p:nvGrpSpPr>
            <p:grpSpPr>
              <a:xfrm>
                <a:off x="6156088" y="1293431"/>
                <a:ext cx="2403566" cy="2403566"/>
                <a:chOff x="6145619" y="1679944"/>
                <a:chExt cx="2551814" cy="25518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96276278-0006-FC5D-647D-FC0B3A8C8122}"/>
                    </a:ext>
                  </a:extLst>
                </p:cNvPr>
                <p:cNvSpPr/>
                <p:nvPr/>
              </p:nvSpPr>
              <p:spPr>
                <a:xfrm>
                  <a:off x="6145619" y="1679944"/>
                  <a:ext cx="2551814" cy="255181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r>
                    <a:rPr lang="es-MX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Invernaderos</a:t>
                  </a:r>
                  <a:endParaRPr lang="es-MX" dirty="0"/>
                </a:p>
              </p:txBody>
            </p:sp>
            <p:pic>
              <p:nvPicPr>
                <p:cNvPr id="1026" name="Picture 2" descr="Imagen De Dibujos Animados De Un Invernadero Con Plantas En él Vector PNG  ,dibujos Invernadero, Pegatina, Dibujos Animados PNG y Vector para  Descargar Gratis | Pngtree">
                  <a:extLst>
                    <a:ext uri="{FF2B5EF4-FFF2-40B4-BE49-F238E27FC236}">
                      <a16:creationId xmlns:a16="http://schemas.microsoft.com/office/drawing/2014/main" id="{1132BD58-970B-F7A8-9477-41104A5711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03" t="15652" r="7424" b="13039"/>
                <a:stretch/>
              </p:blipFill>
              <p:spPr bwMode="auto">
                <a:xfrm>
                  <a:off x="6588088" y="2158405"/>
                  <a:ext cx="1666876" cy="139065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9BA1C79-FB12-CB03-DFA8-EFBC57E94031}"/>
                  </a:ext>
                </a:extLst>
              </p:cNvPr>
              <p:cNvGrpSpPr/>
              <p:nvPr/>
            </p:nvGrpSpPr>
            <p:grpSpPr>
              <a:xfrm>
                <a:off x="1108601" y="1293431"/>
                <a:ext cx="2403566" cy="2403566"/>
                <a:chOff x="3444949" y="1679944"/>
                <a:chExt cx="2551814" cy="25518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EC6633B9-B712-BD43-72B6-975DAF1A212C}"/>
                    </a:ext>
                  </a:extLst>
                </p:cNvPr>
                <p:cNvSpPr/>
                <p:nvPr/>
              </p:nvSpPr>
              <p:spPr>
                <a:xfrm>
                  <a:off x="3444949" y="1679944"/>
                  <a:ext cx="2551814" cy="255181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r>
                    <a:rPr lang="es-MX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Estacionarios</a:t>
                  </a:r>
                  <a:endParaRPr lang="es-MX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/>
                </a:p>
              </p:txBody>
            </p:sp>
            <p:pic>
              <p:nvPicPr>
                <p:cNvPr id="9" name="Picture 4" descr="240+ Riego Por Goteo Ilustraciones de Stock, gráficos vectoriales libres de  derechos y clip art - iStock | Sistema de riego, Regar plantas, Regar">
                  <a:extLst>
                    <a:ext uri="{FF2B5EF4-FFF2-40B4-BE49-F238E27FC236}">
                      <a16:creationId xmlns:a16="http://schemas.microsoft.com/office/drawing/2014/main" id="{557D4CF1-F923-4C45-EBF0-15B416B7B0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0752" b="73693" l="9641" r="81373">
                              <a14:foregroundMark x1="28431" y1="21242" x2="28431" y2="21242"/>
                              <a14:foregroundMark x1="28431" y1="21242" x2="28431" y2="21242"/>
                              <a14:foregroundMark x1="33497" y1="24346" x2="33497" y2="24346"/>
                              <a14:foregroundMark x1="39052" y1="25490" x2="39052" y2="25490"/>
                              <a14:foregroundMark x1="55065" y1="25490" x2="55065" y2="25490"/>
                              <a14:foregroundMark x1="63889" y1="24020" x2="63889" y2="24020"/>
                              <a14:foregroundMark x1="60294" y1="21078" x2="60294" y2="21078"/>
                              <a14:foregroundMark x1="80229" y1="26797" x2="80229" y2="26797"/>
                              <a14:foregroundMark x1="81209" y1="22222" x2="81209" y2="22222"/>
                              <a14:foregroundMark x1="15686" y1="21895" x2="15686" y2="21895"/>
                              <a14:foregroundMark x1="14052" y1="27288" x2="14052" y2="27288"/>
                              <a14:foregroundMark x1="81373" y1="27124" x2="81373" y2="27124"/>
                              <a14:foregroundMark x1="35294" y1="39216" x2="35294" y2="39216"/>
                              <a14:foregroundMark x1="37582" y1="37908" x2="37582" y2="37908"/>
                              <a14:foregroundMark x1="45261" y1="40033" x2="45261" y2="40033"/>
                              <a14:foregroundMark x1="58660" y1="39379" x2="58660" y2="39379"/>
                              <a14:foregroundMark x1="71732" y1="60458" x2="71732" y2="60458"/>
                              <a14:foregroundMark x1="70588" y1="64216" x2="70588" y2="64216"/>
                              <a14:foregroundMark x1="68137" y1="63399" x2="68137" y2="63399"/>
                              <a14:foregroundMark x1="81373" y1="64869" x2="81373" y2="64869"/>
                              <a14:foregroundMark x1="79412" y1="67484" x2="79412" y2="67484"/>
                              <a14:foregroundMark x1="74346" y1="73693" x2="74346" y2="73693"/>
                              <a14:foregroundMark x1="43791" y1="52941" x2="43791" y2="52941"/>
                              <a14:foregroundMark x1="57516" y1="53268" x2="57516" y2="53268"/>
                              <a14:foregroundMark x1="9641" y1="61928" x2="9641" y2="6192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05" t="17624" r="13017" b="22549"/>
                <a:stretch/>
              </p:blipFill>
              <p:spPr bwMode="auto">
                <a:xfrm>
                  <a:off x="3864198" y="2160157"/>
                  <a:ext cx="1835814" cy="1387147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622A74A-FBEC-3B85-D292-10BABFD41F8A}"/>
                  </a:ext>
                </a:extLst>
              </p:cNvPr>
              <p:cNvGrpSpPr/>
              <p:nvPr/>
            </p:nvGrpSpPr>
            <p:grpSpPr>
              <a:xfrm>
                <a:off x="3632345" y="1293431"/>
                <a:ext cx="2403566" cy="2403566"/>
                <a:chOff x="744279" y="1679944"/>
                <a:chExt cx="2551814" cy="25518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788B5167-264B-2E84-CF6C-6A3E5E1F42A3}"/>
                    </a:ext>
                  </a:extLst>
                </p:cNvPr>
                <p:cNvSpPr/>
                <p:nvPr/>
              </p:nvSpPr>
              <p:spPr>
                <a:xfrm>
                  <a:off x="744279" y="1679944"/>
                  <a:ext cx="2551814" cy="255181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  <a:p>
                  <a:pPr algn="ctr"/>
                  <a:endParaRPr lang="es-MX" dirty="0"/>
                </a:p>
                <a:p>
                  <a:pPr algn="ctr"/>
                  <a:endParaRPr lang="es-MX" dirty="0"/>
                </a:p>
                <a:p>
                  <a:pPr algn="ctr"/>
                  <a:endParaRPr lang="es-MX" dirty="0"/>
                </a:p>
                <a:p>
                  <a:pPr algn="ctr"/>
                  <a:endParaRPr lang="es-MX" dirty="0"/>
                </a:p>
                <a:p>
                  <a:pPr algn="ctr"/>
                  <a:endParaRPr lang="es-MX" dirty="0"/>
                </a:p>
                <a:p>
                  <a:pPr algn="ctr"/>
                  <a:endParaRPr lang="es-MX" dirty="0"/>
                </a:p>
                <a:p>
                  <a:pPr algn="ctr"/>
                  <a:endParaRPr lang="es-MX" dirty="0"/>
                </a:p>
                <a:p>
                  <a:pPr algn="ctr"/>
                  <a:endParaRPr lang="es-MX" dirty="0"/>
                </a:p>
                <a:p>
                  <a:pPr algn="ctr"/>
                  <a:r>
                    <a:rPr lang="es-MX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Desplazamiento</a:t>
                  </a:r>
                </a:p>
              </p:txBody>
            </p:sp>
            <p:pic>
              <p:nvPicPr>
                <p:cNvPr id="10" name="Imagen 10">
                  <a:extLst>
                    <a:ext uri="{FF2B5EF4-FFF2-40B4-BE49-F238E27FC236}">
                      <a16:creationId xmlns:a16="http://schemas.microsoft.com/office/drawing/2014/main" id="{5FA1DD61-2268-8EB5-ED2B-24BD3FA78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7641" b="92359" l="2832" r="97386">
                              <a14:foregroundMark x1="38998" y1="9967" x2="38998" y2="9967"/>
                              <a14:foregroundMark x1="41612" y1="9967" x2="41612" y2="9967"/>
                              <a14:foregroundMark x1="58824" y1="29900" x2="58824" y2="29900"/>
                              <a14:foregroundMark x1="76253" y1="9635" x2="76253" y2="9635"/>
                              <a14:foregroundMark x1="88889" y1="14950" x2="88889" y2="14950"/>
                              <a14:foregroundMark x1="17211" y1="91694" x2="17211" y2="91694"/>
                              <a14:foregroundMark x1="4793" y1="83389" x2="4793" y2="83389"/>
                              <a14:foregroundMark x1="63834" y1="93023" x2="63834" y2="93023"/>
                              <a14:foregroundMark x1="89325" y1="18605" x2="89325" y2="18605"/>
                              <a14:foregroundMark x1="92593" y1="15615" x2="92593" y2="15615"/>
                              <a14:foregroundMark x1="96514" y1="14286" x2="96514" y2="14286"/>
                              <a14:foregroundMark x1="96296" y1="20266" x2="96296" y2="20266"/>
                              <a14:foregroundMark x1="93246" y1="19601" x2="93246" y2="19601"/>
                              <a14:foregroundMark x1="97821" y1="33555" x2="97821" y2="33555"/>
                              <a14:foregroundMark x1="96296" y1="50166" x2="96296" y2="50166"/>
                              <a14:foregroundMark x1="86492" y1="17276" x2="86492" y2="17276"/>
                              <a14:foregroundMark x1="72549" y1="38870" x2="72549" y2="38870"/>
                              <a14:foregroundMark x1="71460" y1="7973" x2="71460" y2="7973"/>
                              <a14:foregroundMark x1="59695" y1="15615" x2="59695" y2="15615"/>
                              <a14:foregroundMark x1="51634" y1="13953" x2="51634" y2="13953"/>
                              <a14:foregroundMark x1="80174" y1="21927" x2="80174" y2="21927"/>
                              <a14:foregroundMark x1="70588" y1="79734" x2="70588" y2="79734"/>
                              <a14:foregroundMark x1="2832" y1="84385" x2="2832" y2="843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flipH="1">
                  <a:off x="868433" y="2160156"/>
                  <a:ext cx="2366891" cy="138714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13BDD6C-8ED1-54D2-1B37-71947E435875}"/>
                  </a:ext>
                </a:extLst>
              </p:cNvPr>
              <p:cNvGrpSpPr/>
              <p:nvPr/>
            </p:nvGrpSpPr>
            <p:grpSpPr>
              <a:xfrm>
                <a:off x="8679832" y="1293431"/>
                <a:ext cx="2403566" cy="2403566"/>
                <a:chOff x="8825023" y="1679944"/>
                <a:chExt cx="2551814" cy="25518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CACEF936-018F-46FB-4C36-BB394F1E7E5C}"/>
                    </a:ext>
                  </a:extLst>
                </p:cNvPr>
                <p:cNvSpPr/>
                <p:nvPr/>
              </p:nvSpPr>
              <p:spPr>
                <a:xfrm>
                  <a:off x="8825023" y="1679944"/>
                  <a:ext cx="2551814" cy="255181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r>
                    <a:rPr lang="es-MX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Pecuario</a:t>
                  </a:r>
                  <a:endParaRPr lang="es-MX" dirty="0"/>
                </a:p>
              </p:txBody>
            </p:sp>
            <p:pic>
              <p:nvPicPr>
                <p:cNvPr id="12" name="Picture 6" descr="Icono de animales de granja | Vector Premium">
                  <a:extLst>
                    <a:ext uri="{FF2B5EF4-FFF2-40B4-BE49-F238E27FC236}">
                      <a16:creationId xmlns:a16="http://schemas.microsoft.com/office/drawing/2014/main" id="{9804E397-5DC2-8702-F44B-30E2CE9853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28275" b="69010" l="15974" r="82748">
                              <a14:foregroundMark x1="18850" y1="31150" x2="18850" y2="31150"/>
                              <a14:foregroundMark x1="16134" y1="37380" x2="16134" y2="37380"/>
                              <a14:foregroundMark x1="41374" y1="53195" x2="41374" y2="53195"/>
                              <a14:foregroundMark x1="61821" y1="40096" x2="61821" y2="40096"/>
                              <a14:foregroundMark x1="79712" y1="57827" x2="79712" y2="57827"/>
                              <a14:foregroundMark x1="74441" y1="65655" x2="74441" y2="65655"/>
                              <a14:foregroundMark x1="70447" y1="64058" x2="70447" y2="64058"/>
                              <a14:foregroundMark x1="59265" y1="65815" x2="59265" y2="65815"/>
                              <a14:foregroundMark x1="41054" y1="65974" x2="41054" y2="65974"/>
                              <a14:foregroundMark x1="82748" y1="47284" x2="82748" y2="47284"/>
                              <a14:foregroundMark x1="19808" y1="30990" x2="19808" y2="30990"/>
                              <a14:backgroundMark x1="61502" y1="55911" x2="61502" y2="55911"/>
                              <a14:backgroundMark x1="31629" y1="33866" x2="31629" y2="33866"/>
                              <a14:backgroundMark x1="21406" y1="34345" x2="21406" y2="343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71" t="26376" r="11364" b="30007"/>
                <a:stretch/>
              </p:blipFill>
              <p:spPr bwMode="auto">
                <a:xfrm>
                  <a:off x="8963247" y="2189195"/>
                  <a:ext cx="2317897" cy="132907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ABB68E3-48D1-1330-31C5-846FD01A16EB}"/>
                </a:ext>
              </a:extLst>
            </p:cNvPr>
            <p:cNvGrpSpPr/>
            <p:nvPr/>
          </p:nvGrpSpPr>
          <p:grpSpPr>
            <a:xfrm>
              <a:off x="2350442" y="3931577"/>
              <a:ext cx="7491115" cy="2403566"/>
              <a:chOff x="2335126" y="3931577"/>
              <a:chExt cx="7491115" cy="240356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D94FB14-36D3-0FFC-0A81-426D68079D31}"/>
                  </a:ext>
                </a:extLst>
              </p:cNvPr>
              <p:cNvGrpSpPr/>
              <p:nvPr/>
            </p:nvGrpSpPr>
            <p:grpSpPr>
              <a:xfrm>
                <a:off x="4878901" y="3931577"/>
                <a:ext cx="2403566" cy="2403566"/>
                <a:chOff x="3476847" y="3551275"/>
                <a:chExt cx="2551814" cy="25518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CC83EF50-0BB4-733D-C0E1-1E5E5B3829A0}"/>
                    </a:ext>
                  </a:extLst>
                </p:cNvPr>
                <p:cNvSpPr/>
                <p:nvPr/>
              </p:nvSpPr>
              <p:spPr>
                <a:xfrm>
                  <a:off x="3476847" y="3551275"/>
                  <a:ext cx="2551814" cy="255181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r>
                    <a:rPr lang="es-MX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Sensores</a:t>
                  </a:r>
                  <a:endParaRPr lang="es-MX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/>
                </a:p>
              </p:txBody>
            </p:sp>
            <p:pic>
              <p:nvPicPr>
                <p:cNvPr id="36" name="Imagen 4">
                  <a:extLst>
                    <a:ext uri="{FF2B5EF4-FFF2-40B4-BE49-F238E27FC236}">
                      <a16:creationId xmlns:a16="http://schemas.microsoft.com/office/drawing/2014/main" id="{87661F88-509B-3435-5A7D-F998D67ADB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19968" y="4146825"/>
                  <a:ext cx="1302638" cy="127356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924D0EB-50EC-4C34-BDAE-6B3A1D07EEFF}"/>
                  </a:ext>
                </a:extLst>
              </p:cNvPr>
              <p:cNvGrpSpPr/>
              <p:nvPr/>
            </p:nvGrpSpPr>
            <p:grpSpPr>
              <a:xfrm>
                <a:off x="7422675" y="3931577"/>
                <a:ext cx="2403566" cy="2403566"/>
                <a:chOff x="6177517" y="3551275"/>
                <a:chExt cx="2551814" cy="25518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129B0169-A500-B4AA-AD35-4D9EC9D6227A}"/>
                    </a:ext>
                  </a:extLst>
                </p:cNvPr>
                <p:cNvSpPr/>
                <p:nvPr/>
              </p:nvSpPr>
              <p:spPr>
                <a:xfrm>
                  <a:off x="6177517" y="3551275"/>
                  <a:ext cx="2551814" cy="2551814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endParaRPr lang="es-MX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  <a:p>
                  <a:pPr algn="ctr"/>
                  <a:r>
                    <a:rPr lang="es-MX" sz="28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Capacitación</a:t>
                  </a:r>
                  <a:endParaRPr lang="es-MX" dirty="0"/>
                </a:p>
              </p:txBody>
            </p:sp>
            <p:pic>
              <p:nvPicPr>
                <p:cNvPr id="37" name="Picture 2" descr="Icono de Capacitación SBTS2018 Outline">
                  <a:extLst>
                    <a:ext uri="{FF2B5EF4-FFF2-40B4-BE49-F238E27FC236}">
                      <a16:creationId xmlns:a16="http://schemas.microsoft.com/office/drawing/2014/main" id="{5F41751B-8095-3C80-7671-AD564B25E7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1270" y="4149647"/>
                  <a:ext cx="1270739" cy="12707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C8591371-CE86-0320-C54F-584CFB62AAFD}"/>
                  </a:ext>
                </a:extLst>
              </p:cNvPr>
              <p:cNvSpPr/>
              <p:nvPr/>
            </p:nvSpPr>
            <p:spPr>
              <a:xfrm>
                <a:off x="2335126" y="3931577"/>
                <a:ext cx="2403566" cy="2403566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r>
                  <a:rPr lang="es-MX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Bombeo</a:t>
                </a:r>
                <a:endPara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  <a:p>
                <a:pPr algn="ctr"/>
                <a:endParaRPr lang="es-MX" dirty="0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AA5BEFA-48B3-D303-3287-81AC7E1F9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46949" y="4417662"/>
                <a:ext cx="1279773" cy="12744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" name="Google Shape;123;p6">
            <a:extLst>
              <a:ext uri="{FF2B5EF4-FFF2-40B4-BE49-F238E27FC236}">
                <a16:creationId xmlns:a16="http://schemas.microsoft.com/office/drawing/2014/main" id="{2F842FB5-EFD3-1D1D-4D7C-129739F5DB26}"/>
              </a:ext>
            </a:extLst>
          </p:cNvPr>
          <p:cNvGrpSpPr/>
          <p:nvPr/>
        </p:nvGrpSpPr>
        <p:grpSpPr>
          <a:xfrm rot="5400000">
            <a:off x="2071857" y="-2156630"/>
            <a:ext cx="1076960" cy="5354002"/>
            <a:chOff x="383" y="2029"/>
            <a:chExt cx="1696" cy="8431"/>
          </a:xfrm>
        </p:grpSpPr>
        <p:sp>
          <p:nvSpPr>
            <p:cNvPr id="4" name="Google Shape;124;p6">
              <a:extLst>
                <a:ext uri="{FF2B5EF4-FFF2-40B4-BE49-F238E27FC236}">
                  <a16:creationId xmlns:a16="http://schemas.microsoft.com/office/drawing/2014/main" id="{CF836CE6-AA8D-ABB7-86F1-D034A1A5EAF3}"/>
                </a:ext>
              </a:extLst>
            </p:cNvPr>
            <p:cNvSpPr txBox="1"/>
            <p:nvPr/>
          </p:nvSpPr>
          <p:spPr>
            <a:xfrm rot="16200000">
              <a:off x="-2850" y="5262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Nuestros productos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LÍNEAS DE PRODUCTOS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BCB35520-498F-803F-F449-D2FE4E6A00F1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69890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6096000" y="318846"/>
            <a:ext cx="4301462" cy="258528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es-MX" sz="5400" b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Técnicos</a:t>
            </a: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es-MX" sz="5400" b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Operativos</a:t>
            </a:r>
          </a:p>
          <a:p>
            <a:pPr marL="685800" indent="-685800" algn="l">
              <a:buFont typeface="Wingdings" panose="05000000000000000000" pitchFamily="2" charset="2"/>
              <a:buChar char="ü"/>
            </a:pPr>
            <a:r>
              <a:rPr lang="es-MX" sz="5400" b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Metodológicos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732858" y="648586"/>
            <a:ext cx="4976826" cy="5411972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500799"/>
              <a:ext cx="1985179" cy="110457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9DCCAE-2EDB-9D29-FADE-A50B38387F88}"/>
              </a:ext>
            </a:extLst>
          </p:cNvPr>
          <p:cNvGrpSpPr/>
          <p:nvPr/>
        </p:nvGrpSpPr>
        <p:grpSpPr>
          <a:xfrm>
            <a:off x="5592568" y="3123593"/>
            <a:ext cx="6071347" cy="3296093"/>
            <a:chOff x="5688262" y="-189503"/>
            <a:chExt cx="5545462" cy="2832344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C75ECC8-D620-A343-87C8-2B20EB122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4030" y="749872"/>
              <a:ext cx="3839694" cy="18929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4C5D41-DDFD-C891-EF7A-5CDEA0FF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94666" y="-189503"/>
              <a:ext cx="1812807" cy="18128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EF318-D539-8B31-A72C-35C4AE616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88262" y="91598"/>
              <a:ext cx="1812807" cy="181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19946"/>
            <a:ext cx="9910801" cy="3468928"/>
            <a:chOff x="1140599" y="505674"/>
            <a:chExt cx="9910801" cy="346892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34316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Producto sencillo</a:t>
              </a: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fácil de usar y accesible.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de todos los sistemas de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riego desde la palma de la mano.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0397" y="505674"/>
              <a:ext cx="2999492" cy="798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¿CÓMO FUNCIONA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636108" y="975377"/>
            <a:ext cx="378020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Fase de crecimiento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Necesidades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Monitoreo y control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24516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SOLUCIÓN MODULAR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9177D6-0862-1FFC-542D-C094E1F31048}"/>
              </a:ext>
            </a:extLst>
          </p:cNvPr>
          <p:cNvGrpSpPr/>
          <p:nvPr/>
        </p:nvGrpSpPr>
        <p:grpSpPr>
          <a:xfrm>
            <a:off x="188233" y="958174"/>
            <a:ext cx="11846600" cy="5323870"/>
            <a:chOff x="188233" y="958174"/>
            <a:chExt cx="11846600" cy="5323870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35FE332F-B618-C040-E6C2-85FEA3B57990}"/>
                </a:ext>
              </a:extLst>
            </p:cNvPr>
            <p:cNvGrpSpPr/>
            <p:nvPr/>
          </p:nvGrpSpPr>
          <p:grpSpPr>
            <a:xfrm>
              <a:off x="188233" y="958174"/>
              <a:ext cx="11846600" cy="4073006"/>
              <a:chOff x="188233" y="958174"/>
              <a:chExt cx="11846600" cy="4073006"/>
            </a:xfrm>
          </p:grpSpPr>
          <p:grpSp>
            <p:nvGrpSpPr>
              <p:cNvPr id="55" name="Grupo 54">
                <a:extLst>
                  <a:ext uri="{FF2B5EF4-FFF2-40B4-BE49-F238E27FC236}">
                    <a16:creationId xmlns:a16="http://schemas.microsoft.com/office/drawing/2014/main" id="{481F45D1-81FB-F380-B7FD-905AE6F78DAF}"/>
                  </a:ext>
                </a:extLst>
              </p:cNvPr>
              <p:cNvGrpSpPr/>
              <p:nvPr/>
            </p:nvGrpSpPr>
            <p:grpSpPr>
              <a:xfrm>
                <a:off x="188233" y="1554288"/>
                <a:ext cx="11846600" cy="3476892"/>
                <a:chOff x="345400" y="1125658"/>
                <a:chExt cx="11846600" cy="3476892"/>
              </a:xfrm>
            </p:grpSpPr>
            <p:grpSp>
              <p:nvGrpSpPr>
                <p:cNvPr id="26" name="Grupo 25">
                  <a:extLst>
                    <a:ext uri="{FF2B5EF4-FFF2-40B4-BE49-F238E27FC236}">
                      <a16:creationId xmlns:a16="http://schemas.microsoft.com/office/drawing/2014/main" id="{31F26DDA-E083-5A12-2118-1A1C4D797C5A}"/>
                    </a:ext>
                  </a:extLst>
                </p:cNvPr>
                <p:cNvGrpSpPr/>
                <p:nvPr/>
              </p:nvGrpSpPr>
              <p:grpSpPr>
                <a:xfrm>
                  <a:off x="345400" y="3455926"/>
                  <a:ext cx="11846600" cy="659661"/>
                  <a:chOff x="236950" y="4478858"/>
                  <a:chExt cx="11846600" cy="659661"/>
                </a:xfrm>
                <a:gradFill flip="none" rotWithShape="1">
                  <a:gsLst>
                    <a:gs pos="0">
                      <a:srgbClr val="00B050">
                        <a:tint val="66000"/>
                        <a:satMod val="160000"/>
                      </a:srgbClr>
                    </a:gs>
                    <a:gs pos="50000">
                      <a:srgbClr val="00B050">
                        <a:tint val="44500"/>
                        <a:satMod val="160000"/>
                      </a:srgbClr>
                    </a:gs>
                    <a:gs pos="100000">
                      <a:srgbClr val="00B05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</p:grpSpPr>
              <p:sp>
                <p:nvSpPr>
                  <p:cNvPr id="14" name="Cheurón 13">
                    <a:extLst>
                      <a:ext uri="{FF2B5EF4-FFF2-40B4-BE49-F238E27FC236}">
                        <a16:creationId xmlns:a16="http://schemas.microsoft.com/office/drawing/2014/main" id="{85049F5D-74D9-075B-5FFC-B1D3B5B800B3}"/>
                      </a:ext>
                    </a:extLst>
                  </p:cNvPr>
                  <p:cNvSpPr/>
                  <p:nvPr/>
                </p:nvSpPr>
                <p:spPr>
                  <a:xfrm>
                    <a:off x="236950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Cheurón 15">
                    <a:extLst>
                      <a:ext uri="{FF2B5EF4-FFF2-40B4-BE49-F238E27FC236}">
                        <a16:creationId xmlns:a16="http://schemas.microsoft.com/office/drawing/2014/main" id="{0CEB884A-1579-1E5B-4A30-4EDDB1854FC8}"/>
                      </a:ext>
                    </a:extLst>
                  </p:cNvPr>
                  <p:cNvSpPr/>
                  <p:nvPr/>
                </p:nvSpPr>
                <p:spPr>
                  <a:xfrm>
                    <a:off x="2559076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Cheurón 16">
                    <a:extLst>
                      <a:ext uri="{FF2B5EF4-FFF2-40B4-BE49-F238E27FC236}">
                        <a16:creationId xmlns:a16="http://schemas.microsoft.com/office/drawing/2014/main" id="{9DC83FBE-8434-7704-1F15-2D6F4474B1DF}"/>
                      </a:ext>
                    </a:extLst>
                  </p:cNvPr>
                  <p:cNvSpPr/>
                  <p:nvPr/>
                </p:nvSpPr>
                <p:spPr>
                  <a:xfrm>
                    <a:off x="4881202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Cheurón 23">
                    <a:extLst>
                      <a:ext uri="{FF2B5EF4-FFF2-40B4-BE49-F238E27FC236}">
                        <a16:creationId xmlns:a16="http://schemas.microsoft.com/office/drawing/2014/main" id="{66A7D1C0-5C10-98D4-DDB6-B43013E954C9}"/>
                      </a:ext>
                    </a:extLst>
                  </p:cNvPr>
                  <p:cNvSpPr/>
                  <p:nvPr/>
                </p:nvSpPr>
                <p:spPr>
                  <a:xfrm>
                    <a:off x="7203328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Cheurón 24">
                    <a:extLst>
                      <a:ext uri="{FF2B5EF4-FFF2-40B4-BE49-F238E27FC236}">
                        <a16:creationId xmlns:a16="http://schemas.microsoft.com/office/drawing/2014/main" id="{378E8672-0650-0FA1-3E2A-467A7EEAB463}"/>
                      </a:ext>
                    </a:extLst>
                  </p:cNvPr>
                  <p:cNvSpPr/>
                  <p:nvPr/>
                </p:nvSpPr>
                <p:spPr>
                  <a:xfrm>
                    <a:off x="9525455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" name="Grupo 4"/>
                <p:cNvGrpSpPr/>
                <p:nvPr/>
              </p:nvGrpSpPr>
              <p:grpSpPr>
                <a:xfrm rot="970975">
                  <a:off x="7901203" y="3086638"/>
                  <a:ext cx="1262439" cy="1208898"/>
                  <a:chOff x="1616731" y="1472725"/>
                  <a:chExt cx="4950705" cy="4740744"/>
                </a:xfrm>
              </p:grpSpPr>
              <p:pic>
                <p:nvPicPr>
                  <p:cNvPr id="7" name="Imagen 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rot="907819">
                    <a:off x="4298988" y="1598950"/>
                    <a:ext cx="2268448" cy="4612295"/>
                  </a:xfrm>
                  <a:prstGeom prst="rect">
                    <a:avLst/>
                  </a:prstGeom>
                </p:spPr>
              </p:pic>
              <p:pic>
                <p:nvPicPr>
                  <p:cNvPr id="8" name="Imagen 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8055" y="1472725"/>
                    <a:ext cx="2213138" cy="4621499"/>
                  </a:xfrm>
                  <a:prstGeom prst="rect">
                    <a:avLst/>
                  </a:prstGeom>
                </p:spPr>
              </p:pic>
              <p:pic>
                <p:nvPicPr>
                  <p:cNvPr id="9" name="Imagen 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 rot="20619050">
                    <a:off x="1616731" y="1603777"/>
                    <a:ext cx="2231914" cy="4609692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grpSp>
              <p:nvGrpSpPr>
                <p:cNvPr id="11" name="Grupo 10"/>
                <p:cNvGrpSpPr/>
                <p:nvPr/>
              </p:nvGrpSpPr>
              <p:grpSpPr>
                <a:xfrm>
                  <a:off x="5452223" y="2755019"/>
                  <a:ext cx="1629423" cy="1807446"/>
                  <a:chOff x="784347" y="1465766"/>
                  <a:chExt cx="2253384" cy="2499579"/>
                </a:xfrm>
              </p:grpSpPr>
              <p:grpSp>
                <p:nvGrpSpPr>
                  <p:cNvPr id="4" name="Grupo 3"/>
                  <p:cNvGrpSpPr/>
                  <p:nvPr/>
                </p:nvGrpSpPr>
                <p:grpSpPr>
                  <a:xfrm>
                    <a:off x="784347" y="1465766"/>
                    <a:ext cx="2253384" cy="2499579"/>
                    <a:chOff x="259793" y="828412"/>
                    <a:chExt cx="5260163" cy="5834865"/>
                  </a:xfrm>
                </p:grpSpPr>
                <p:pic>
                  <p:nvPicPr>
                    <p:cNvPr id="6" name="Imagen 5"/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screen"/>
                    <a:srcRect t="51614" r="49213"/>
                    <a:stretch>
                      <a:fillRect/>
                    </a:stretch>
                  </p:blipFill>
                  <p:spPr>
                    <a:xfrm>
                      <a:off x="259793" y="4435679"/>
                      <a:ext cx="5260163" cy="22275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" name="Imagen 2"/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screen"/>
                    <a:srcRect l="50633" t="12412" r="7503" b="9100"/>
                    <a:stretch>
                      <a:fillRect/>
                    </a:stretch>
                  </p:blipFill>
                  <p:spPr>
                    <a:xfrm>
                      <a:off x="957348" y="828412"/>
                      <a:ext cx="4328719" cy="360726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15539" t="19415" r="20866" b="25042"/>
                  <a:stretch>
                    <a:fillRect/>
                  </a:stretch>
                </p:blipFill>
                <p:spPr>
                  <a:xfrm rot="20582757">
                    <a:off x="861807" y="2986590"/>
                    <a:ext cx="748361" cy="64280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grpSp>
              <p:nvGrpSpPr>
                <p:cNvPr id="23" name="Grupo 22">
                  <a:extLst>
                    <a:ext uri="{FF2B5EF4-FFF2-40B4-BE49-F238E27FC236}">
                      <a16:creationId xmlns:a16="http://schemas.microsoft.com/office/drawing/2014/main" id="{56526218-C708-8590-1E8B-A4DE1A38B1BD}"/>
                    </a:ext>
                  </a:extLst>
                </p:cNvPr>
                <p:cNvGrpSpPr/>
                <p:nvPr/>
              </p:nvGrpSpPr>
              <p:grpSpPr>
                <a:xfrm>
                  <a:off x="3307150" y="3180940"/>
                  <a:ext cx="1301392" cy="1190403"/>
                  <a:chOff x="1472390" y="2158244"/>
                  <a:chExt cx="1592704" cy="1456873"/>
                </a:xfrm>
              </p:grpSpPr>
              <p:pic>
                <p:nvPicPr>
                  <p:cNvPr id="19" name="Imagen 18">
                    <a:extLst>
                      <a:ext uri="{FF2B5EF4-FFF2-40B4-BE49-F238E27FC236}">
                        <a16:creationId xmlns:a16="http://schemas.microsoft.com/office/drawing/2014/main" id="{4D05F904-E6AD-BBC9-1F4D-44F51B8899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screen"/>
                  <a:srcRect/>
                  <a:stretch>
                    <a:fillRect/>
                  </a:stretch>
                </p:blipFill>
                <p:spPr>
                  <a:xfrm rot="1424126">
                    <a:off x="1472390" y="2526715"/>
                    <a:ext cx="1065864" cy="936792"/>
                  </a:xfrm>
                  <a:prstGeom prst="rect">
                    <a:avLst/>
                  </a:prstGeom>
                </p:spPr>
              </p:pic>
              <p:pic>
                <p:nvPicPr>
                  <p:cNvPr id="21" name="Imagen 20">
                    <a:extLst>
                      <a:ext uri="{FF2B5EF4-FFF2-40B4-BE49-F238E27FC236}">
                        <a16:creationId xmlns:a16="http://schemas.microsoft.com/office/drawing/2014/main" id="{9CFD74DB-1D1B-0D5D-C905-B7545C83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screen"/>
                  <a:srcRect/>
                  <a:stretch>
                    <a:fillRect/>
                  </a:stretch>
                </p:blipFill>
                <p:spPr>
                  <a:xfrm>
                    <a:off x="1808972" y="2158244"/>
                    <a:ext cx="1006272" cy="983810"/>
                  </a:xfrm>
                  <a:prstGeom prst="rect">
                    <a:avLst/>
                  </a:prstGeom>
                </p:spPr>
              </p:pic>
              <p:pic>
                <p:nvPicPr>
                  <p:cNvPr id="22" name="Imagen 21">
                    <a:extLst>
                      <a:ext uri="{FF2B5EF4-FFF2-40B4-BE49-F238E27FC236}">
                        <a16:creationId xmlns:a16="http://schemas.microsoft.com/office/drawing/2014/main" id="{4B3C2BAF-C17C-4556-0F71-58F4FA437E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t="39560"/>
                  <a:stretch/>
                </p:blipFill>
                <p:spPr>
                  <a:xfrm rot="785107">
                    <a:off x="2609999" y="2339035"/>
                    <a:ext cx="455095" cy="1276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upo 39">
                  <a:extLst>
                    <a:ext uri="{FF2B5EF4-FFF2-40B4-BE49-F238E27FC236}">
                      <a16:creationId xmlns:a16="http://schemas.microsoft.com/office/drawing/2014/main" id="{344337E6-4FBD-31CE-C311-4625327E01C1}"/>
                    </a:ext>
                  </a:extLst>
                </p:cNvPr>
                <p:cNvGrpSpPr/>
                <p:nvPr/>
              </p:nvGrpSpPr>
              <p:grpSpPr>
                <a:xfrm>
                  <a:off x="3785647" y="1125658"/>
                  <a:ext cx="2582659" cy="1264080"/>
                  <a:chOff x="4942226" y="393381"/>
                  <a:chExt cx="2582659" cy="1264080"/>
                </a:xfrm>
              </p:grpSpPr>
              <p:pic>
                <p:nvPicPr>
                  <p:cNvPr id="29" name="Imagen 28">
                    <a:extLst>
                      <a:ext uri="{FF2B5EF4-FFF2-40B4-BE49-F238E27FC236}">
                        <a16:creationId xmlns:a16="http://schemas.microsoft.com/office/drawing/2014/main" id="{04496599-EBCB-7922-9A64-6506739AA4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hq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sharpenSoften amount="5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42226" y="393381"/>
                    <a:ext cx="2582659" cy="1264080"/>
                  </a:xfrm>
                  <a:prstGeom prst="rect">
                    <a:avLst/>
                  </a:prstGeom>
                </p:spPr>
              </p:pic>
              <p:pic>
                <p:nvPicPr>
                  <p:cNvPr id="15" name="Imagen 14"/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bright="-2600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000" y="806982"/>
                    <a:ext cx="769417" cy="7114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30" name="CuadroTexto 29">
                    <a:extLst>
                      <a:ext uri="{FF2B5EF4-FFF2-40B4-BE49-F238E27FC236}">
                        <a16:creationId xmlns:a16="http://schemas.microsoft.com/office/drawing/2014/main" id="{A06CCAA3-A61E-F6FC-0DC2-B022D63361A1}"/>
                      </a:ext>
                    </a:extLst>
                  </p:cNvPr>
                  <p:cNvSpPr txBox="1"/>
                  <p:nvPr/>
                </p:nvSpPr>
                <p:spPr>
                  <a:xfrm>
                    <a:off x="5408274" y="512407"/>
                    <a:ext cx="59182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s-MX" sz="4800" b="1" dirty="0">
                        <a:solidFill>
                          <a:srgbClr val="4A8522"/>
                        </a:solidFill>
                        <a:latin typeface="Agency FB" panose="020B0503020202020204" pitchFamily="34" charset="0"/>
                      </a:rPr>
                      <a:t>IA</a:t>
                    </a:r>
                  </a:p>
                </p:txBody>
              </p:sp>
              <p:sp>
                <p:nvSpPr>
                  <p:cNvPr id="39" name="CuadroTexto 38">
                    <a:extLst>
                      <a:ext uri="{FF2B5EF4-FFF2-40B4-BE49-F238E27FC236}">
                        <a16:creationId xmlns:a16="http://schemas.microsoft.com/office/drawing/2014/main" id="{6711A333-1554-138A-633F-A7F8D33025B4}"/>
                      </a:ext>
                    </a:extLst>
                  </p:cNvPr>
                  <p:cNvSpPr txBox="1"/>
                  <p:nvPr/>
                </p:nvSpPr>
                <p:spPr>
                  <a:xfrm>
                    <a:off x="5251591" y="1053997"/>
                    <a:ext cx="92204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s-MX" sz="2800" b="1" dirty="0">
                        <a:solidFill>
                          <a:srgbClr val="4A8522"/>
                        </a:solidFill>
                        <a:latin typeface="Agency FB" panose="020B0503020202020204" pitchFamily="34" charset="0"/>
                      </a:rPr>
                      <a:t>Ayuda</a:t>
                    </a:r>
                    <a:endPara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endParaRPr>
                  </a:p>
                </p:txBody>
              </p:sp>
            </p:grpSp>
            <p:pic>
              <p:nvPicPr>
                <p:cNvPr id="1026" name="Picture 2" descr="Icono de Capacitación SBTS2018 Outline">
                  <a:extLst>
                    <a:ext uri="{FF2B5EF4-FFF2-40B4-BE49-F238E27FC236}">
                      <a16:creationId xmlns:a16="http://schemas.microsoft.com/office/drawing/2014/main" id="{2215338E-6B82-09E9-D2F1-1A79615508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76084" y="3159788"/>
                  <a:ext cx="1091739" cy="10917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42" name="Grupo 1041">
                  <a:extLst>
                    <a:ext uri="{FF2B5EF4-FFF2-40B4-BE49-F238E27FC236}">
                      <a16:creationId xmlns:a16="http://schemas.microsoft.com/office/drawing/2014/main" id="{8970322E-0951-BBA4-AE0B-88FF350C66B9}"/>
                    </a:ext>
                  </a:extLst>
                </p:cNvPr>
                <p:cNvGrpSpPr/>
                <p:nvPr/>
              </p:nvGrpSpPr>
              <p:grpSpPr>
                <a:xfrm rot="21259400">
                  <a:off x="454044" y="2779521"/>
                  <a:ext cx="1856802" cy="1823029"/>
                  <a:chOff x="2477303" y="3574940"/>
                  <a:chExt cx="1926483" cy="1891442"/>
                </a:xfrm>
              </p:grpSpPr>
              <p:pic>
                <p:nvPicPr>
                  <p:cNvPr id="1038" name="Imagen 1037">
                    <a:extLst>
                      <a:ext uri="{FF2B5EF4-FFF2-40B4-BE49-F238E27FC236}">
                        <a16:creationId xmlns:a16="http://schemas.microsoft.com/office/drawing/2014/main" id="{181184E5-1C31-C863-629F-0DCCDA2226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rot="2251594">
                    <a:off x="3496222" y="4254154"/>
                    <a:ext cx="907564" cy="1212228"/>
                  </a:xfrm>
                  <a:prstGeom prst="rect">
                    <a:avLst/>
                  </a:prstGeom>
                </p:spPr>
              </p:pic>
              <p:sp>
                <p:nvSpPr>
                  <p:cNvPr id="1041" name="Trapecio 1040">
                    <a:extLst>
                      <a:ext uri="{FF2B5EF4-FFF2-40B4-BE49-F238E27FC236}">
                        <a16:creationId xmlns:a16="http://schemas.microsoft.com/office/drawing/2014/main" id="{36F6C089-1D38-669B-ED82-2CB55054813A}"/>
                      </a:ext>
                    </a:extLst>
                  </p:cNvPr>
                  <p:cNvSpPr/>
                  <p:nvPr/>
                </p:nvSpPr>
                <p:spPr>
                  <a:xfrm rot="18441939">
                    <a:off x="2833691" y="4225640"/>
                    <a:ext cx="1136752" cy="470587"/>
                  </a:xfrm>
                  <a:prstGeom prst="trapezoid">
                    <a:avLst>
                      <a:gd name="adj" fmla="val 123529"/>
                    </a:avLst>
                  </a:prstGeom>
                  <a:gradFill flip="none" rotWithShape="1">
                    <a:gsLst>
                      <a:gs pos="0">
                        <a:srgbClr val="548C2E"/>
                      </a:gs>
                      <a:gs pos="62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pic>
                <p:nvPicPr>
                  <p:cNvPr id="1040" name="Gráfico 1039" descr="Satellite contorno">
                    <a:extLst>
                      <a:ext uri="{FF2B5EF4-FFF2-40B4-BE49-F238E27FC236}">
                        <a16:creationId xmlns:a16="http://schemas.microsoft.com/office/drawing/2014/main" id="{500885EE-1390-D399-7152-B3FC48518D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2477303" y="3574940"/>
                    <a:ext cx="914400" cy="9144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2" name="Flecha arriba y abajo 41">
                  <a:extLst>
                    <a:ext uri="{FF2B5EF4-FFF2-40B4-BE49-F238E27FC236}">
                      <a16:creationId xmlns:a16="http://schemas.microsoft.com/office/drawing/2014/main" id="{1909E67C-EB00-2213-BA92-29F3B0E85BC1}"/>
                    </a:ext>
                  </a:extLst>
                </p:cNvPr>
                <p:cNvSpPr/>
                <p:nvPr/>
              </p:nvSpPr>
              <p:spPr>
                <a:xfrm rot="17895638" flipH="1">
                  <a:off x="7009467" y="1983430"/>
                  <a:ext cx="252000" cy="1620000"/>
                </a:xfrm>
                <a:prstGeom prst="upDownArrow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51" name="Flecha arriba y abajo 50">
                  <a:extLst>
                    <a:ext uri="{FF2B5EF4-FFF2-40B4-BE49-F238E27FC236}">
                      <a16:creationId xmlns:a16="http://schemas.microsoft.com/office/drawing/2014/main" id="{079FF8F3-C9CC-ABA8-1A43-9E4D6D84C902}"/>
                    </a:ext>
                  </a:extLst>
                </p:cNvPr>
                <p:cNvSpPr/>
                <p:nvPr/>
              </p:nvSpPr>
              <p:spPr>
                <a:xfrm rot="19944334" flipH="1">
                  <a:off x="5354573" y="2397974"/>
                  <a:ext cx="252000" cy="792000"/>
                </a:xfrm>
                <a:prstGeom prst="upDownArrow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53" name="Flecha abajo 52">
                  <a:extLst>
                    <a:ext uri="{FF2B5EF4-FFF2-40B4-BE49-F238E27FC236}">
                      <a16:creationId xmlns:a16="http://schemas.microsoft.com/office/drawing/2014/main" id="{D8E15BA6-4D23-C4B0-3084-72FECA209CAB}"/>
                    </a:ext>
                  </a:extLst>
                </p:cNvPr>
                <p:cNvSpPr/>
                <p:nvPr/>
              </p:nvSpPr>
              <p:spPr>
                <a:xfrm rot="12492993">
                  <a:off x="4419540" y="2397171"/>
                  <a:ext cx="252000" cy="792000"/>
                </a:xfrm>
                <a:prstGeom prst="downArrow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54" name="Flecha abajo 53">
                  <a:extLst>
                    <a:ext uri="{FF2B5EF4-FFF2-40B4-BE49-F238E27FC236}">
                      <a16:creationId xmlns:a16="http://schemas.microsoft.com/office/drawing/2014/main" id="{6E291A14-D5B4-7FA8-6FE6-77453AF5692C}"/>
                    </a:ext>
                  </a:extLst>
                </p:cNvPr>
                <p:cNvSpPr/>
                <p:nvPr/>
              </p:nvSpPr>
              <p:spPr>
                <a:xfrm rot="14473039">
                  <a:off x="2986658" y="1990944"/>
                  <a:ext cx="255600" cy="1620000"/>
                </a:xfrm>
                <a:prstGeom prst="downArrow">
                  <a:avLst/>
                </a:prstGeom>
                <a:gradFill flip="none" rotWithShape="1">
                  <a:gsLst>
                    <a:gs pos="0">
                      <a:schemeClr val="accent6">
                        <a:lumMod val="67000"/>
                      </a:schemeClr>
                    </a:gs>
                    <a:gs pos="48000">
                      <a:schemeClr val="accent6">
                        <a:lumMod val="97000"/>
                        <a:lumOff val="3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DCB67DF-C044-DAF8-1B93-A8B5329F8D20}"/>
                  </a:ext>
                </a:extLst>
              </p:cNvPr>
              <p:cNvSpPr txBox="1"/>
              <p:nvPr/>
            </p:nvSpPr>
            <p:spPr>
              <a:xfrm>
                <a:off x="5511135" y="958174"/>
                <a:ext cx="1052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21313" algn="l"/>
                  </a:tabLst>
                </a:pPr>
                <a:r>
                  <a:rPr lang="es-MX" sz="2400" dirty="0">
                    <a:solidFill>
                      <a:schemeClr val="accent6">
                        <a:lumMod val="50000"/>
                      </a:schemeClr>
                    </a:solidFill>
                    <a:latin typeface="Agency FB" panose="020B0503020202020204" pitchFamily="34" charset="77"/>
                  </a:rPr>
                  <a:t>¿Dónde?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139FB92-D4F1-2039-4DA4-BC0104F8DD31}"/>
                  </a:ext>
                </a:extLst>
              </p:cNvPr>
              <p:cNvSpPr txBox="1"/>
              <p:nvPr/>
            </p:nvSpPr>
            <p:spPr>
              <a:xfrm>
                <a:off x="5948219" y="1388854"/>
                <a:ext cx="12383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21313" algn="l"/>
                  </a:tabLst>
                </a:pPr>
                <a:r>
                  <a:rPr lang="es-MX" sz="2400" dirty="0">
                    <a:solidFill>
                      <a:schemeClr val="accent6">
                        <a:lumMod val="50000"/>
                      </a:schemeClr>
                    </a:solidFill>
                    <a:latin typeface="Agency FB" panose="020B0503020202020204" pitchFamily="34" charset="77"/>
                  </a:rPr>
                  <a:t>¿Cuándo?</a:t>
                </a: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1FDAB12B-F4FA-B26F-7A8A-9A797C2A7248}"/>
                  </a:ext>
                </a:extLst>
              </p:cNvPr>
              <p:cNvSpPr txBox="1"/>
              <p:nvPr/>
            </p:nvSpPr>
            <p:spPr>
              <a:xfrm>
                <a:off x="6382248" y="1839355"/>
                <a:ext cx="1489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21313" algn="l"/>
                  </a:tabLst>
                </a:pPr>
                <a:r>
                  <a:rPr lang="es-MX" sz="2400" dirty="0">
                    <a:solidFill>
                      <a:schemeClr val="accent6">
                        <a:lumMod val="50000"/>
                      </a:schemeClr>
                    </a:solidFill>
                    <a:latin typeface="Agency FB" panose="020B0503020202020204" pitchFamily="34" charset="77"/>
                  </a:rPr>
                  <a:t>¿Cuánto?</a:t>
                </a:r>
              </a:p>
            </p:txBody>
          </p: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A7BA5CE3-4C83-2F1F-9C7F-64B5DC2E6F3D}"/>
                  </a:ext>
                </a:extLst>
              </p:cNvPr>
              <p:cNvGrpSpPr/>
              <p:nvPr/>
            </p:nvGrpSpPr>
            <p:grpSpPr>
              <a:xfrm>
                <a:off x="5295055" y="1357391"/>
                <a:ext cx="1219036" cy="241300"/>
                <a:chOff x="5272598" y="1388854"/>
                <a:chExt cx="1219036" cy="241300"/>
              </a:xfrm>
            </p:grpSpPr>
            <p:cxnSp>
              <p:nvCxnSpPr>
                <p:cNvPr id="32" name="Conector recto 31">
                  <a:extLst>
                    <a:ext uri="{FF2B5EF4-FFF2-40B4-BE49-F238E27FC236}">
                      <a16:creationId xmlns:a16="http://schemas.microsoft.com/office/drawing/2014/main" id="{9FB775F6-ABAB-A10D-B223-F7A7D5066105}"/>
                    </a:ext>
                  </a:extLst>
                </p:cNvPr>
                <p:cNvCxnSpPr/>
                <p:nvPr/>
              </p:nvCxnSpPr>
              <p:spPr>
                <a:xfrm>
                  <a:off x="5518489" y="1388854"/>
                  <a:ext cx="973145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>
                  <a:extLst>
                    <a:ext uri="{FF2B5EF4-FFF2-40B4-BE49-F238E27FC236}">
                      <a16:creationId xmlns:a16="http://schemas.microsoft.com/office/drawing/2014/main" id="{269F548F-A098-BB7A-4E25-F3AC8A84A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25398" y="1388854"/>
                  <a:ext cx="193091" cy="180187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lipse 35">
                  <a:extLst>
                    <a:ext uri="{FF2B5EF4-FFF2-40B4-BE49-F238E27FC236}">
                      <a16:creationId xmlns:a16="http://schemas.microsoft.com/office/drawing/2014/main" id="{BF8E17EF-FC94-F7D5-56DA-7D82B2FABEBA}"/>
                    </a:ext>
                  </a:extLst>
                </p:cNvPr>
                <p:cNvSpPr/>
                <p:nvPr/>
              </p:nvSpPr>
              <p:spPr>
                <a:xfrm>
                  <a:off x="5272598" y="1540773"/>
                  <a:ext cx="89381" cy="893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38" name="Grupo 37">
                <a:extLst>
                  <a:ext uri="{FF2B5EF4-FFF2-40B4-BE49-F238E27FC236}">
                    <a16:creationId xmlns:a16="http://schemas.microsoft.com/office/drawing/2014/main" id="{9A4375A6-C77D-26BC-207B-86E7EA0A7749}"/>
                  </a:ext>
                </a:extLst>
              </p:cNvPr>
              <p:cNvGrpSpPr/>
              <p:nvPr/>
            </p:nvGrpSpPr>
            <p:grpSpPr>
              <a:xfrm>
                <a:off x="5764502" y="1790098"/>
                <a:ext cx="1219036" cy="241300"/>
                <a:chOff x="5272598" y="1388854"/>
                <a:chExt cx="1219036" cy="241300"/>
              </a:xfrm>
            </p:grpSpPr>
            <p:cxnSp>
              <p:nvCxnSpPr>
                <p:cNvPr id="41" name="Conector recto 40">
                  <a:extLst>
                    <a:ext uri="{FF2B5EF4-FFF2-40B4-BE49-F238E27FC236}">
                      <a16:creationId xmlns:a16="http://schemas.microsoft.com/office/drawing/2014/main" id="{4E702D4E-77EF-9670-BCD3-42F9897374B2}"/>
                    </a:ext>
                  </a:extLst>
                </p:cNvPr>
                <p:cNvCxnSpPr/>
                <p:nvPr/>
              </p:nvCxnSpPr>
              <p:spPr>
                <a:xfrm>
                  <a:off x="5518489" y="1388854"/>
                  <a:ext cx="973145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cto 42">
                  <a:extLst>
                    <a:ext uri="{FF2B5EF4-FFF2-40B4-BE49-F238E27FC236}">
                      <a16:creationId xmlns:a16="http://schemas.microsoft.com/office/drawing/2014/main" id="{111788B2-FDD8-261E-F251-12EBAB831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25398" y="1388854"/>
                  <a:ext cx="193091" cy="180187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Elipse 43">
                  <a:extLst>
                    <a:ext uri="{FF2B5EF4-FFF2-40B4-BE49-F238E27FC236}">
                      <a16:creationId xmlns:a16="http://schemas.microsoft.com/office/drawing/2014/main" id="{336EA6FF-1D67-26F4-BA1E-A9124F0E087F}"/>
                    </a:ext>
                  </a:extLst>
                </p:cNvPr>
                <p:cNvSpPr/>
                <p:nvPr/>
              </p:nvSpPr>
              <p:spPr>
                <a:xfrm>
                  <a:off x="5272598" y="1540773"/>
                  <a:ext cx="89381" cy="893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45" name="Grupo 44">
                <a:extLst>
                  <a:ext uri="{FF2B5EF4-FFF2-40B4-BE49-F238E27FC236}">
                    <a16:creationId xmlns:a16="http://schemas.microsoft.com/office/drawing/2014/main" id="{D3F6395B-033A-64C7-E400-7E499BA6A584}"/>
                  </a:ext>
                </a:extLst>
              </p:cNvPr>
              <p:cNvGrpSpPr/>
              <p:nvPr/>
            </p:nvGrpSpPr>
            <p:grpSpPr>
              <a:xfrm>
                <a:off x="6184962" y="2243216"/>
                <a:ext cx="1541890" cy="241300"/>
                <a:chOff x="5272598" y="1388854"/>
                <a:chExt cx="1541890" cy="241300"/>
              </a:xfrm>
            </p:grpSpPr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B034F6E4-D9AC-0211-11AF-94F3928FD999}"/>
                    </a:ext>
                  </a:extLst>
                </p:cNvPr>
                <p:cNvCxnSpPr/>
                <p:nvPr/>
              </p:nvCxnSpPr>
              <p:spPr>
                <a:xfrm>
                  <a:off x="5518488" y="1388854"/>
                  <a:ext cx="1296000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0383B6E2-971A-1515-4ADC-EE1B1DC2A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25398" y="1388854"/>
                  <a:ext cx="193091" cy="180187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Elipse 47">
                  <a:extLst>
                    <a:ext uri="{FF2B5EF4-FFF2-40B4-BE49-F238E27FC236}">
                      <a16:creationId xmlns:a16="http://schemas.microsoft.com/office/drawing/2014/main" id="{90F416F0-621A-A585-72DD-D66A3F6033BD}"/>
                    </a:ext>
                  </a:extLst>
                </p:cNvPr>
                <p:cNvSpPr/>
                <p:nvPr/>
              </p:nvSpPr>
              <p:spPr>
                <a:xfrm>
                  <a:off x="5272598" y="1540773"/>
                  <a:ext cx="89381" cy="893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F0BDCE4-D348-6425-5D3B-1A2651E7E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84084" y="4973683"/>
              <a:ext cx="4645790" cy="1308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65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828307" y="-2769557"/>
            <a:ext cx="1508125" cy="7008459"/>
            <a:chOff x="381" y="1301"/>
            <a:chExt cx="2375" cy="8931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78" y="4560"/>
              <a:ext cx="8894" cy="23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86CD6C-F937-C85F-3AF7-B6003B70A876}"/>
              </a:ext>
            </a:extLst>
          </p:cNvPr>
          <p:cNvGrpSpPr/>
          <p:nvPr/>
        </p:nvGrpSpPr>
        <p:grpSpPr>
          <a:xfrm>
            <a:off x="1026941" y="1131487"/>
            <a:ext cx="6590640" cy="5488636"/>
            <a:chOff x="1026941" y="1131487"/>
            <a:chExt cx="6590640" cy="5488636"/>
          </a:xfrm>
        </p:grpSpPr>
        <p:grpSp>
          <p:nvGrpSpPr>
            <p:cNvPr id="21" name="Grupo 20"/>
            <p:cNvGrpSpPr/>
            <p:nvPr/>
          </p:nvGrpSpPr>
          <p:grpSpPr>
            <a:xfrm>
              <a:off x="1026941" y="1272451"/>
              <a:ext cx="6590640" cy="5347672"/>
              <a:chOff x="1026941" y="1272451"/>
              <a:chExt cx="6590640" cy="5347672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1067434" y="1272451"/>
                <a:ext cx="6550147" cy="5347672"/>
                <a:chOff x="1067434" y="1328723"/>
                <a:chExt cx="6550147" cy="5347672"/>
              </a:xfrm>
            </p:grpSpPr>
            <p:sp>
              <p:nvSpPr>
                <p:cNvPr id="16" name="CuadroTexto 15"/>
                <p:cNvSpPr txBox="1"/>
                <p:nvPr/>
              </p:nvSpPr>
              <p:spPr>
                <a:xfrm>
                  <a:off x="1603717" y="2429078"/>
                  <a:ext cx="6013864" cy="4247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tabLst>
                      <a:tab pos="2525395" algn="l"/>
                    </a:tabLst>
                  </a:pPr>
                  <a:r>
                    <a:rPr lang="es-MX" sz="2400" i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PivotControl	Pv66</a:t>
                  </a: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r>
                    <a:rPr lang="es-MX" sz="2400" i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DripControl	AG15	AG7	AG3</a:t>
                  </a:r>
                </a:p>
                <a:p>
                  <a:pPr>
                    <a:tabLst>
                      <a:tab pos="2566670" algn="l"/>
                      <a:tab pos="3865245" algn="l"/>
                      <a:tab pos="4966970" algn="l"/>
                      <a:tab pos="5106670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1282700" algn="l"/>
                      <a:tab pos="2301875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1282700" algn="l"/>
                      <a:tab pos="2301875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1282700" algn="l"/>
                      <a:tab pos="2301875" algn="l"/>
                    </a:tabLst>
                  </a:pPr>
                  <a:endParaRPr lang="es-MX" sz="9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1282700" algn="l"/>
                      <a:tab pos="2301875" algn="l"/>
                    </a:tabLst>
                  </a:pPr>
                  <a:endPara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  <a:p>
                  <a:pPr>
                    <a:tabLst>
                      <a:tab pos="2525395" algn="l"/>
                      <a:tab pos="3543300" algn="l"/>
                    </a:tabLst>
                  </a:pPr>
                  <a:r>
                    <a:rPr lang="es-MX" sz="2400" i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PumpControl	Pc01	Pc02</a:t>
                  </a:r>
                </a:p>
              </p:txBody>
            </p:sp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 rotWithShape="1">
                <a:blip r:embed="rId4" cstate="screen"/>
                <a:srcRect l="2186" t="51811" r="50635" b="12721"/>
                <a:stretch>
                  <a:fillRect/>
                </a:stretch>
              </p:blipFill>
              <p:spPr>
                <a:xfrm rot="21292599">
                  <a:off x="3865438" y="2921210"/>
                  <a:ext cx="3440390" cy="1149684"/>
                </a:xfrm>
                <a:prstGeom prst="rect">
                  <a:avLst/>
                </a:prstGeom>
              </p:spPr>
            </p:pic>
            <p:pic>
              <p:nvPicPr>
                <p:cNvPr id="11" name="Imagen 10"/>
                <p:cNvPicPr>
                  <a:picLocks noChangeAspect="1"/>
                </p:cNvPicPr>
                <p:nvPr/>
              </p:nvPicPr>
              <p:blipFill>
                <a:blip r:embed="rId5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067434" y="2974149"/>
                  <a:ext cx="2604234" cy="128388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>
                <a:xfrm>
                  <a:off x="1187743" y="1328723"/>
                  <a:ext cx="2086421" cy="1222774"/>
                </a:xfrm>
                <a:prstGeom prst="rect">
                  <a:avLst/>
                </a:prstGeom>
              </p:spPr>
            </p:pic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401122" y="4495720"/>
                  <a:ext cx="2028493" cy="1693792"/>
                </a:xfrm>
                <a:prstGeom prst="rect">
                  <a:avLst/>
                </a:prstGeom>
              </p:spPr>
            </p:pic>
            <p:pic>
              <p:nvPicPr>
                <p:cNvPr id="14" name="Imagen 13"/>
                <p:cNvPicPr>
                  <a:picLocks noChangeAspect="1"/>
                </p:cNvPicPr>
                <p:nvPr/>
              </p:nvPicPr>
              <p:blipFill rotWithShape="1">
                <a:blip r:embed="rId4" cstate="screen"/>
                <a:srcRect l="50051" t="13945" r="10071" b="7475"/>
                <a:stretch>
                  <a:fillRect/>
                </a:stretch>
              </p:blipFill>
              <p:spPr>
                <a:xfrm>
                  <a:off x="3897920" y="4197473"/>
                  <a:ext cx="2251178" cy="1971777"/>
                </a:xfrm>
                <a:prstGeom prst="rect">
                  <a:avLst/>
                </a:prstGeom>
              </p:spPr>
            </p:pic>
          </p:grpSp>
          <p:cxnSp>
            <p:nvCxnSpPr>
              <p:cNvPr id="19" name="Conector recto 18"/>
              <p:cNvCxnSpPr/>
              <p:nvPr/>
            </p:nvCxnSpPr>
            <p:spPr>
              <a:xfrm>
                <a:off x="1026941" y="2827606"/>
                <a:ext cx="6444000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>
                <a:off x="1026941" y="4571999"/>
                <a:ext cx="6444000" cy="0"/>
              </a:xfrm>
              <a:prstGeom prst="lin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2" name="Imagen 55">
              <a:extLst>
                <a:ext uri="{FF2B5EF4-FFF2-40B4-BE49-F238E27FC236}">
                  <a16:creationId xmlns:a16="http://schemas.microsoft.com/office/drawing/2014/main" id="{4912AD5C-6E49-DBF8-9075-279BB11B8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172084">
              <a:off x="3581334" y="1131487"/>
              <a:ext cx="1543161" cy="1480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MONITOREO Y CONTROL EN TIEMPO REAL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054728"/>
            <a:ext cx="11050744" cy="3314459"/>
            <a:chOff x="351785" y="946650"/>
            <a:chExt cx="11488429" cy="344573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04603">
              <a:off x="6766773" y="1042895"/>
              <a:ext cx="1531287" cy="29266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791" y="946650"/>
              <a:ext cx="1612216" cy="2923782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912277">
              <a:off x="3940937" y="1158223"/>
              <a:ext cx="1643919" cy="28559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IMPLEMENTACIÓN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B2920D2-FBF0-9CE5-1BD4-B94FBEA43349}"/>
              </a:ext>
            </a:extLst>
          </p:cNvPr>
          <p:cNvGrpSpPr/>
          <p:nvPr/>
        </p:nvGrpSpPr>
        <p:grpSpPr>
          <a:xfrm>
            <a:off x="2272284" y="1343925"/>
            <a:ext cx="7647431" cy="4901342"/>
            <a:chOff x="2215529" y="1283314"/>
            <a:chExt cx="7647431" cy="4901342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82237C9B-9F1E-EC29-E3D6-371BEDB20D1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22BD56A-9BD5-BA23-7287-9B488068BFAA}"/>
                </a:ext>
              </a:extLst>
            </p:cNvPr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F601E164-AE80-36AA-C8E3-3517D79C30A5}"/>
                </a:ext>
              </a:extLst>
            </p:cNvPr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D90E5A3C-FFEB-1F35-E882-2AF60EEC6967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06BA3F6-8D9E-325E-0FE4-14C700F5FF71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7A02A94C-D438-4CFD-C24C-4082A5B4F973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3C50DA58-BE3F-DA9A-6385-C2E2EE03E23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E5757D7-3C39-6965-2FD9-4B1280A3711A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>
                <a:extLst>
                  <a:ext uri="{FF2B5EF4-FFF2-40B4-BE49-F238E27FC236}">
                    <a16:creationId xmlns:a16="http://schemas.microsoft.com/office/drawing/2014/main" id="{A8E42926-CAF3-E05D-DBE9-5A24F67E33D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2D235CD5-5FF2-1F99-4F63-90C7B0092F4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6C63C43-951D-14CB-7A9E-863F21CF40CB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1AFC5608-BE56-2D59-5E7F-17BAEA2FBCAA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5B4A5287-DF97-9FDA-61B9-43E53D43DB51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55DEC0E-DA21-4D0C-6682-99D9406F55F0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DFF7FF8F-578A-5BCC-B96F-872A349ECB8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4DA60A01-98FA-9185-44BA-6AF36BC2ABC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E1D1070-5C29-A545-5AF3-BA8598633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61A57DB-CC0F-E391-1CCB-7A7ED3945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153F400-5554-22D2-3DAB-EDDA95237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29EB3C0-4541-C433-2F32-360BCF426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1E5764E-93D7-79F9-B754-19B55B765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8072083-B040-BA77-5C66-51C1C00B794E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D5D58B46-7431-F1CE-AFA3-E686631285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7D61518F-F025-D20D-4198-16FA14E8F76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5363B65-016D-0B6F-1D90-97E4138B716B}"/>
                </a:ext>
              </a:extLst>
            </p:cNvPr>
            <p:cNvSpPr txBox="1"/>
            <p:nvPr/>
          </p:nvSpPr>
          <p:spPr>
            <a:xfrm>
              <a:off x="3897933" y="1283314"/>
              <a:ext cx="5965027" cy="490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934D9DE-82C0-4183-0588-AA7B6C583D1B}"/>
                </a:ext>
              </a:extLst>
            </p:cNvPr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49" name="Gráfico 48" descr="Investigación con relleno sólido">
              <a:extLst>
                <a:ext uri="{FF2B5EF4-FFF2-40B4-BE49-F238E27FC236}">
                  <a16:creationId xmlns:a16="http://schemas.microsoft.com/office/drawing/2014/main" id="{7DBE54A8-385F-4A29-BD21-6FF71BB3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>
              <a:extLst>
                <a:ext uri="{FF2B5EF4-FFF2-40B4-BE49-F238E27FC236}">
                  <a16:creationId xmlns:a16="http://schemas.microsoft.com/office/drawing/2014/main" id="{97FFEBA6-4F9D-67BF-9C85-D632D91B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>
              <a:extLst>
                <a:ext uri="{FF2B5EF4-FFF2-40B4-BE49-F238E27FC236}">
                  <a16:creationId xmlns:a16="http://schemas.microsoft.com/office/drawing/2014/main" id="{E5545577-7205-9519-7DD7-42A2E5DB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>
              <a:extLst>
                <a:ext uri="{FF2B5EF4-FFF2-40B4-BE49-F238E27FC236}">
                  <a16:creationId xmlns:a16="http://schemas.microsoft.com/office/drawing/2014/main" id="{BE527000-6DB1-8DCF-EAB8-519346D8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>
              <a:extLst>
                <a:ext uri="{FF2B5EF4-FFF2-40B4-BE49-F238E27FC236}">
                  <a16:creationId xmlns:a16="http://schemas.microsoft.com/office/drawing/2014/main" id="{4D93F420-F3AC-3175-22DF-77A4DB22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48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305" name="Google Shape;305;p14"/>
          <p:cNvGrpSpPr/>
          <p:nvPr/>
        </p:nvGrpSpPr>
        <p:grpSpPr>
          <a:xfrm>
            <a:off x="3772564" y="1370482"/>
            <a:ext cx="3216439" cy="1588114"/>
            <a:chOff x="9791" y="1542"/>
            <a:chExt cx="6330" cy="3598"/>
          </a:xfrm>
        </p:grpSpPr>
        <p:grpSp>
          <p:nvGrpSpPr>
            <p:cNvPr id="306" name="Google Shape;306;p14"/>
            <p:cNvGrpSpPr/>
            <p:nvPr/>
          </p:nvGrpSpPr>
          <p:grpSpPr>
            <a:xfrm>
              <a:off x="9791" y="1665"/>
              <a:ext cx="6330" cy="3475"/>
              <a:chOff x="660" y="4464"/>
              <a:chExt cx="3237" cy="3475"/>
            </a:xfrm>
          </p:grpSpPr>
          <p:sp>
            <p:nvSpPr>
              <p:cNvPr id="307" name="Google Shape;307;p14"/>
              <p:cNvSpPr/>
              <p:nvPr/>
            </p:nvSpPr>
            <p:spPr>
              <a:xfrm>
                <a:off x="754" y="4464"/>
                <a:ext cx="3055" cy="3475"/>
              </a:xfrm>
              <a:prstGeom prst="roundRect">
                <a:avLst>
                  <a:gd name="adj" fmla="val 1060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57150" cap="flat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600">
                  <a:solidFill>
                    <a:schemeClr val="accent6">
                      <a:lumMod val="75000"/>
                    </a:scheme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08" name="Google Shape;308;p14"/>
              <p:cNvSpPr txBox="1"/>
              <p:nvPr/>
            </p:nvSpPr>
            <p:spPr>
              <a:xfrm>
                <a:off x="660" y="6955"/>
                <a:ext cx="3237" cy="8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AHORRO DE FERTILIZANTES</a:t>
                </a:r>
                <a:endParaRPr lang="es-MX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309" name="Google Shape;309;p14"/>
            <p:cNvPicPr preferRelativeResize="0"/>
            <p:nvPr/>
          </p:nvPicPr>
          <p:blipFill rotWithShape="1">
            <a:blip r:embed="rId11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14200" y="2299"/>
              <a:ext cx="1521" cy="152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10" name="Google Shape;310;p14"/>
            <p:cNvSpPr txBox="1"/>
            <p:nvPr/>
          </p:nvSpPr>
          <p:spPr>
            <a:xfrm>
              <a:off x="9909" y="1542"/>
              <a:ext cx="4459" cy="260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8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30%</a:t>
              </a:r>
              <a:endParaRPr lang="es-MX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1" name="Google Shape;311;p14"/>
          <p:cNvGrpSpPr/>
          <p:nvPr/>
        </p:nvGrpSpPr>
        <p:grpSpPr>
          <a:xfrm>
            <a:off x="616590" y="1370482"/>
            <a:ext cx="3020810" cy="1588114"/>
            <a:chOff x="3580" y="1542"/>
            <a:chExt cx="5945" cy="3598"/>
          </a:xfrm>
        </p:grpSpPr>
        <p:grpSp>
          <p:nvGrpSpPr>
            <p:cNvPr id="312" name="Google Shape;312;p14"/>
            <p:cNvGrpSpPr/>
            <p:nvPr/>
          </p:nvGrpSpPr>
          <p:grpSpPr>
            <a:xfrm>
              <a:off x="3580" y="1665"/>
              <a:ext cx="5945" cy="3475"/>
              <a:chOff x="1252" y="4464"/>
              <a:chExt cx="3040" cy="3475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1252" y="4464"/>
                <a:ext cx="3040" cy="3475"/>
              </a:xfrm>
              <a:prstGeom prst="roundRect">
                <a:avLst>
                  <a:gd name="adj" fmla="val 10608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57150" cap="flat" cmpd="sng">
                <a:solidFill>
                  <a:schemeClr val="accent6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glow rad="101600">
                  <a:schemeClr val="bg1">
                    <a:alpha val="60000"/>
                  </a:schemeClr>
                </a:glo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MX" sz="1600" dirty="0">
                  <a:solidFill>
                    <a:schemeClr val="accent6">
                      <a:lumMod val="75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4" name="Google Shape;314;p14"/>
              <p:cNvSpPr txBox="1"/>
              <p:nvPr/>
            </p:nvSpPr>
            <p:spPr>
              <a:xfrm>
                <a:off x="1299" y="6927"/>
                <a:ext cx="2939" cy="8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/>
                    <a:sym typeface="Quattrocento Sans"/>
                  </a:rPr>
                  <a:t>AHORRO DE AGUA</a:t>
                </a:r>
                <a:endParaRPr lang="es-MX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6" name="Google Shape;316;p14"/>
            <p:cNvSpPr txBox="1"/>
            <p:nvPr/>
          </p:nvSpPr>
          <p:spPr>
            <a:xfrm>
              <a:off x="3581" y="1542"/>
              <a:ext cx="4292" cy="260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8000" b="1" dirty="0">
                  <a:solidFill>
                    <a:schemeClr val="bg1"/>
                  </a:solidFill>
                  <a:latin typeface="Quattrocento Sans" panose="020B0502050000020003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35%</a:t>
              </a:r>
              <a:endParaRPr lang="es-MX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3" name="Google Shape;317;p14"/>
          <p:cNvPicPr preferRelativeResize="0"/>
          <p:nvPr/>
        </p:nvPicPr>
        <p:blipFill rotWithShape="1">
          <a:blip r:embed="rId13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696351" y="1659593"/>
            <a:ext cx="762697" cy="6722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D8BDB626-D977-F482-8064-E5CA2EAC57D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5EFEC851-CCF0-16DE-DE72-C38FD3D9B7AF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5" name="Google Shape;125;p6">
              <a:extLst>
                <a:ext uri="{FF2B5EF4-FFF2-40B4-BE49-F238E27FC236}">
                  <a16:creationId xmlns:a16="http://schemas.microsoft.com/office/drawing/2014/main" id="{DA369A06-831F-FC31-8EEF-B69425FFED0B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378CA21-32CC-FE98-005B-0853E7F819AE}"/>
              </a:ext>
            </a:extLst>
          </p:cNvPr>
          <p:cNvSpPr txBox="1"/>
          <p:nvPr/>
        </p:nvSpPr>
        <p:spPr>
          <a:xfrm>
            <a:off x="564071" y="3072900"/>
            <a:ext cx="6646552" cy="236032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Sostenibilidad ambiental.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del uso del agua.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en gastos de energía eléctrica.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Integración con múltiples</a:t>
            </a:r>
            <a:b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</a:b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sistemas agrícolas.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Minimiza la intervención manual.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Monitoreo y control en tiempo real.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Toma de decisiones informada.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Mejora en el rendimiento y calidad de los cultivos.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del estrés hídrico en las plantas.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temprana de problemas.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 riego adaptativa.</a:t>
            </a:r>
          </a:p>
          <a:p>
            <a:pPr marL="514350" indent="-425450">
              <a:buFont typeface="+mj-lt"/>
              <a:buAutoNum type="arabicPeriod"/>
            </a:pPr>
            <a:r>
              <a:rPr lang="es-MX" sz="1800" i="1" dirty="0" err="1">
                <a:solidFill>
                  <a:srgbClr val="115E21"/>
                </a:solidFill>
                <a:latin typeface="Agency FB" panose="020B0503020202020204" pitchFamily="34" charset="0"/>
              </a:rPr>
              <a:t>Fertirrigación</a:t>
            </a:r>
            <a:r>
              <a:rPr lang="es-MX" sz="1800" i="1" dirty="0">
                <a:solidFill>
                  <a:srgbClr val="115E21"/>
                </a:solidFill>
                <a:latin typeface="Agency FB" panose="020B0503020202020204" pitchFamily="34" charset="0"/>
              </a:rPr>
              <a:t> precisa.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F303FB-968B-762C-26A9-F8E1271CDE1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1174" y="5479738"/>
            <a:ext cx="951441" cy="9835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12930</TotalTime>
  <Words>1404</Words>
  <Application>Microsoft Office PowerPoint</Application>
  <PresentationFormat>Widescreen</PresentationFormat>
  <Paragraphs>277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Agency FB</vt:lpstr>
      <vt:lpstr>Segoe UI</vt:lpstr>
      <vt:lpstr>Arial</vt:lpstr>
      <vt:lpstr>Calibri</vt:lpstr>
      <vt:lpstr>Quattrocento Sans</vt:lpstr>
      <vt:lpstr>Bradley Hand</vt:lpstr>
      <vt:lpstr>Wingdings</vt:lpstr>
      <vt:lpstr>Mistral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Ernesto Santiesteban Toca</cp:lastModifiedBy>
  <cp:revision>207</cp:revision>
  <dcterms:created xsi:type="dcterms:W3CDTF">2019-10-25T01:32:00Z</dcterms:created>
  <dcterms:modified xsi:type="dcterms:W3CDTF">2024-11-15T11:17:19Z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